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1" r:id="rId5"/>
    <p:sldId id="282" r:id="rId6"/>
    <p:sldId id="296" r:id="rId7"/>
    <p:sldId id="295" r:id="rId8"/>
    <p:sldId id="290" r:id="rId9"/>
    <p:sldId id="278" r:id="rId10"/>
    <p:sldId id="294" r:id="rId11"/>
    <p:sldId id="273" r:id="rId12"/>
    <p:sldId id="298" r:id="rId13"/>
    <p:sldId id="293" r:id="rId14"/>
    <p:sldId id="287" r:id="rId15"/>
    <p:sldId id="283" r:id="rId16"/>
    <p:sldId id="280" r:id="rId17"/>
    <p:sldId id="291" r:id="rId18"/>
    <p:sldId id="277" r:id="rId19"/>
    <p:sldId id="292" r:id="rId20"/>
    <p:sldId id="297" r:id="rId21"/>
    <p:sldId id="272" r:id="rId22"/>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512" autoAdjust="0"/>
  </p:normalViewPr>
  <p:slideViewPr>
    <p:cSldViewPr snapToGrid="0">
      <p:cViewPr varScale="1">
        <p:scale>
          <a:sx n="78" d="100"/>
          <a:sy n="78" d="100"/>
        </p:scale>
        <p:origin x="86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Middleton-Head" userId="f59a947e-127f-48d9-aaa7-e45b0a976993" providerId="ADAL" clId="{161879A9-5A19-49B6-89FF-42D00D3E9AEC}"/>
    <pc:docChg chg="modSld">
      <pc:chgData name="Vicky Middleton-Head" userId="f59a947e-127f-48d9-aaa7-e45b0a976993" providerId="ADAL" clId="{161879A9-5A19-49B6-89FF-42D00D3E9AEC}" dt="2026-03-10T18:33:06.377" v="3" actId="6549"/>
      <pc:docMkLst>
        <pc:docMk/>
      </pc:docMkLst>
      <pc:sldChg chg="modSp mod">
        <pc:chgData name="Vicky Middleton-Head" userId="f59a947e-127f-48d9-aaa7-e45b0a976993" providerId="ADAL" clId="{161879A9-5A19-49B6-89FF-42D00D3E9AEC}" dt="2026-03-10T18:33:06.377" v="3" actId="6549"/>
        <pc:sldMkLst>
          <pc:docMk/>
          <pc:sldMk cId="1804213218" sldId="298"/>
        </pc:sldMkLst>
        <pc:spChg chg="mod">
          <ac:chgData name="Vicky Middleton-Head" userId="f59a947e-127f-48d9-aaa7-e45b0a976993" providerId="ADAL" clId="{161879A9-5A19-49B6-89FF-42D00D3E9AEC}" dt="2026-03-10T18:33:06.377" v="3" actId="6549"/>
          <ac:spMkLst>
            <pc:docMk/>
            <pc:sldMk cId="1804213218" sldId="29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2D720752-8781-4225-A14A-FC73FE22EC69}" type="datetimeFigureOut">
              <a:rPr lang="en-GB" smtClean="0"/>
              <a:t>10/03/2026</a:t>
            </a:fld>
            <a:endParaRPr lang="en-GB"/>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A174AB48-5569-441B-B309-64BAEEAD7AA7}" type="slidenum">
              <a:rPr lang="en-GB" smtClean="0"/>
              <a:t>‹#›</a:t>
            </a:fld>
            <a:endParaRPr lang="en-GB"/>
          </a:p>
        </p:txBody>
      </p:sp>
    </p:spTree>
    <p:extLst>
      <p:ext uri="{BB962C8B-B14F-4D97-AF65-F5344CB8AC3E}">
        <p14:creationId xmlns:p14="http://schemas.microsoft.com/office/powerpoint/2010/main" val="3572085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A82317D0-7372-4B70-B5EB-FE49EC4D002F}" type="datetimeFigureOut">
              <a:rPr lang="en-GB" smtClean="0"/>
              <a:t>10/03/2026</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046AC27C-536A-4D4E-8C87-9687B4A5FA1D}" type="slidenum">
              <a:rPr lang="en-GB" smtClean="0"/>
              <a:t>‹#›</a:t>
            </a:fld>
            <a:endParaRPr lang="en-GB"/>
          </a:p>
        </p:txBody>
      </p:sp>
    </p:spTree>
    <p:extLst>
      <p:ext uri="{BB962C8B-B14F-4D97-AF65-F5344CB8AC3E}">
        <p14:creationId xmlns:p14="http://schemas.microsoft.com/office/powerpoint/2010/main" val="12242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6AC27C-536A-4D4E-8C87-9687B4A5FA1D}" type="slidenum">
              <a:rPr lang="en-GB" smtClean="0"/>
              <a:t>8</a:t>
            </a:fld>
            <a:endParaRPr lang="en-GB"/>
          </a:p>
        </p:txBody>
      </p:sp>
    </p:spTree>
    <p:extLst>
      <p:ext uri="{BB962C8B-B14F-4D97-AF65-F5344CB8AC3E}">
        <p14:creationId xmlns:p14="http://schemas.microsoft.com/office/powerpoint/2010/main" val="41694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6AC27C-536A-4D4E-8C87-9687B4A5FA1D}" type="slidenum">
              <a:rPr lang="en-GB" smtClean="0"/>
              <a:t>15</a:t>
            </a:fld>
            <a:endParaRPr lang="en-GB"/>
          </a:p>
        </p:txBody>
      </p:sp>
    </p:spTree>
    <p:extLst>
      <p:ext uri="{BB962C8B-B14F-4D97-AF65-F5344CB8AC3E}">
        <p14:creationId xmlns:p14="http://schemas.microsoft.com/office/powerpoint/2010/main" val="100239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47F6-C4C4-4333-88E6-CDE9A0D39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6E084F-FA71-4123-B0C7-93F85E404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067F9E-BDF5-4ADE-A537-C338A454000B}"/>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5" name="Footer Placeholder 4">
            <a:extLst>
              <a:ext uri="{FF2B5EF4-FFF2-40B4-BE49-F238E27FC236}">
                <a16:creationId xmlns:a16="http://schemas.microsoft.com/office/drawing/2014/main" id="{6BBC2372-D6CF-4564-A6A9-32D4016F7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011A9C-66C6-44CB-825D-EA5B7F3DEA1C}"/>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359916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409E-EF08-494C-9F69-6EF711B46D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5141E-AAAB-4883-9E94-8E148EAB9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6C662F-86C6-46F2-929E-397D7D240400}"/>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5" name="Footer Placeholder 4">
            <a:extLst>
              <a:ext uri="{FF2B5EF4-FFF2-40B4-BE49-F238E27FC236}">
                <a16:creationId xmlns:a16="http://schemas.microsoft.com/office/drawing/2014/main" id="{473161F4-6391-4E98-A411-A836872FC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6766E7-6FC2-456C-8CFB-E005241FF5A8}"/>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86744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A92B6-151F-4786-A5DE-4CC3C0AE42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3A9A3-56EE-4100-8FBD-1B1224927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14AC8-E4D9-47B3-BCD5-77685A978D90}"/>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5" name="Footer Placeholder 4">
            <a:extLst>
              <a:ext uri="{FF2B5EF4-FFF2-40B4-BE49-F238E27FC236}">
                <a16:creationId xmlns:a16="http://schemas.microsoft.com/office/drawing/2014/main" id="{F97638FC-7C41-4FDF-857D-F52A1A068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CEE68-7E87-4B33-AC4E-FDF4C49686CB}"/>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170866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6AFC-EFDD-49EF-9744-BF8932DA0D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389333-D0F3-4A1D-BC91-1DA4FDB8F8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AF8F6-A5E7-4712-AA97-4E08479E387E}"/>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5" name="Footer Placeholder 4">
            <a:extLst>
              <a:ext uri="{FF2B5EF4-FFF2-40B4-BE49-F238E27FC236}">
                <a16:creationId xmlns:a16="http://schemas.microsoft.com/office/drawing/2014/main" id="{2AEE64FE-FB24-456F-A925-F96C4A0E11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39B37-B0A8-409E-A319-7E62A3CEECE9}"/>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425495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125E-CD47-4A0A-A2AE-CA76903B6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251A64-F7FE-421D-AFB1-5BBCF850AF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6917CE-B59C-4E5A-A695-2812668ED9E1}"/>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5" name="Footer Placeholder 4">
            <a:extLst>
              <a:ext uri="{FF2B5EF4-FFF2-40B4-BE49-F238E27FC236}">
                <a16:creationId xmlns:a16="http://schemas.microsoft.com/office/drawing/2014/main" id="{8499881A-F8DA-4F8B-9AFC-EB04993176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A4DFD8-0CD3-4841-8E14-42DC175B3625}"/>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153148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A711-36C7-4D15-9F8A-0547E36763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662018-8F26-46D4-838F-7D9D805D7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2B34BE-F8AA-4D02-9ACC-9240781F7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239679-B393-470B-BA48-DE5BDBE31AAA}"/>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6" name="Footer Placeholder 5">
            <a:extLst>
              <a:ext uri="{FF2B5EF4-FFF2-40B4-BE49-F238E27FC236}">
                <a16:creationId xmlns:a16="http://schemas.microsoft.com/office/drawing/2014/main" id="{85EE5892-BA34-4A7A-A322-889C7064BB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62A449-2332-43D9-ADFE-20E9A3C67D21}"/>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387771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824B-77E2-494B-9FE4-6AEA7FF0DC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78EC79-A433-4483-914E-941A2ED564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AF08EC-A1C3-4AD0-B265-D7B521914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202091-3322-4646-BD6E-5CC9845AA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95A0-16FC-48AB-B861-D26D1998B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2A06B7-8C16-4200-A177-97DFB8B7568D}"/>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8" name="Footer Placeholder 7">
            <a:extLst>
              <a:ext uri="{FF2B5EF4-FFF2-40B4-BE49-F238E27FC236}">
                <a16:creationId xmlns:a16="http://schemas.microsoft.com/office/drawing/2014/main" id="{265EAE6E-79A1-4708-A93E-5295EEB934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91FDA0-FD71-4B44-A5BF-8F4A8B132141}"/>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238145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6289-52ED-4A2E-882B-A596695E13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65EF74-0845-4F0E-BB7B-D2401E2EBC27}"/>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4" name="Footer Placeholder 3">
            <a:extLst>
              <a:ext uri="{FF2B5EF4-FFF2-40B4-BE49-F238E27FC236}">
                <a16:creationId xmlns:a16="http://schemas.microsoft.com/office/drawing/2014/main" id="{C8D85E91-8BE4-482C-8C77-F3E902DEE6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6BE691-A8B5-4370-BDCC-5EB5815D64DF}"/>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385759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D08F9-99B8-461A-92C2-96C90354C58E}"/>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3" name="Footer Placeholder 2">
            <a:extLst>
              <a:ext uri="{FF2B5EF4-FFF2-40B4-BE49-F238E27FC236}">
                <a16:creationId xmlns:a16="http://schemas.microsoft.com/office/drawing/2014/main" id="{D9A7FD76-D197-48EE-AEC3-C10881BFD2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97D762-C7B0-46F0-B123-31CE85710103}"/>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107678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9ECB-0731-4B13-96FC-3E9864134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F938B-4B2D-49E0-8F78-42DB8E59F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C742C1-2ACD-4A29-9C81-374D2961B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C7DD53-8178-4831-B066-E9CBB06CFB77}"/>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6" name="Footer Placeholder 5">
            <a:extLst>
              <a:ext uri="{FF2B5EF4-FFF2-40B4-BE49-F238E27FC236}">
                <a16:creationId xmlns:a16="http://schemas.microsoft.com/office/drawing/2014/main" id="{84935C4E-A58E-446A-B89A-70F47B56B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1B27DB-6142-4E5D-9437-C7F676032E9E}"/>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47860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984A-555B-4FCA-9D0E-F074FB801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902145-9139-4925-8423-FE8A94737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196905-361E-4E61-B61F-6AF32AC22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B0BE7-73A0-4CD0-A838-CF33A3D75CD5}"/>
              </a:ext>
            </a:extLst>
          </p:cNvPr>
          <p:cNvSpPr>
            <a:spLocks noGrp="1"/>
          </p:cNvSpPr>
          <p:nvPr>
            <p:ph type="dt" sz="half" idx="10"/>
          </p:nvPr>
        </p:nvSpPr>
        <p:spPr/>
        <p:txBody>
          <a:bodyPr/>
          <a:lstStyle/>
          <a:p>
            <a:fld id="{72F0F342-5EFC-4DCA-B2A5-97B01A8F79CE}" type="datetimeFigureOut">
              <a:rPr lang="en-GB" smtClean="0"/>
              <a:t>10/03/2026</a:t>
            </a:fld>
            <a:endParaRPr lang="en-GB"/>
          </a:p>
        </p:txBody>
      </p:sp>
      <p:sp>
        <p:nvSpPr>
          <p:cNvPr id="6" name="Footer Placeholder 5">
            <a:extLst>
              <a:ext uri="{FF2B5EF4-FFF2-40B4-BE49-F238E27FC236}">
                <a16:creationId xmlns:a16="http://schemas.microsoft.com/office/drawing/2014/main" id="{E7BD3F1F-A5A3-426F-ADE3-6D47535EE0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4A791-3495-43BA-ACA3-A614F207EC57}"/>
              </a:ext>
            </a:extLst>
          </p:cNvPr>
          <p:cNvSpPr>
            <a:spLocks noGrp="1"/>
          </p:cNvSpPr>
          <p:nvPr>
            <p:ph type="sldNum" sz="quarter" idx="12"/>
          </p:nvPr>
        </p:nvSpPr>
        <p:spPr/>
        <p:txBody>
          <a:bodyPr/>
          <a:lstStyle/>
          <a:p>
            <a:fld id="{D72AE4CD-7E94-4031-A4E2-6EA250F74F0F}" type="slidenum">
              <a:rPr lang="en-GB" smtClean="0"/>
              <a:t>‹#›</a:t>
            </a:fld>
            <a:endParaRPr lang="en-GB"/>
          </a:p>
        </p:txBody>
      </p:sp>
    </p:spTree>
    <p:extLst>
      <p:ext uri="{BB962C8B-B14F-4D97-AF65-F5344CB8AC3E}">
        <p14:creationId xmlns:p14="http://schemas.microsoft.com/office/powerpoint/2010/main" val="111619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83DAB-97BB-42F0-8482-64D40CDE6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C33AA-8C12-44C3-96BF-303BD38AA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BD2974-91E0-468A-A705-8CF5769A6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0F342-5EFC-4DCA-B2A5-97B01A8F79CE}" type="datetimeFigureOut">
              <a:rPr lang="en-GB" smtClean="0"/>
              <a:t>10/03/2026</a:t>
            </a:fld>
            <a:endParaRPr lang="en-GB"/>
          </a:p>
        </p:txBody>
      </p:sp>
      <p:sp>
        <p:nvSpPr>
          <p:cNvPr id="5" name="Footer Placeholder 4">
            <a:extLst>
              <a:ext uri="{FF2B5EF4-FFF2-40B4-BE49-F238E27FC236}">
                <a16:creationId xmlns:a16="http://schemas.microsoft.com/office/drawing/2014/main" id="{41E1BA54-00C6-4B83-B8D8-C592D4BBE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615965-5226-46A7-9C3D-1A70A09CD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AE4CD-7E94-4031-A4E2-6EA250F74F0F}" type="slidenum">
              <a:rPr lang="en-GB" smtClean="0"/>
              <a:t>‹#›</a:t>
            </a:fld>
            <a:endParaRPr lang="en-GB"/>
          </a:p>
        </p:txBody>
      </p:sp>
    </p:spTree>
    <p:extLst>
      <p:ext uri="{BB962C8B-B14F-4D97-AF65-F5344CB8AC3E}">
        <p14:creationId xmlns:p14="http://schemas.microsoft.com/office/powerpoint/2010/main" val="29038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6CB45-3B20-49AC-9C6F-5A72861E24A1}"/>
              </a:ext>
            </a:extLst>
          </p:cNvPr>
          <p:cNvSpPr>
            <a:spLocks noGrp="1"/>
          </p:cNvSpPr>
          <p:nvPr>
            <p:ph type="title"/>
          </p:nvPr>
        </p:nvSpPr>
        <p:spPr>
          <a:xfrm>
            <a:off x="640080" y="325369"/>
            <a:ext cx="4368602" cy="1254049"/>
          </a:xfrm>
        </p:spPr>
        <p:txBody>
          <a:bodyPr anchor="b">
            <a:normAutofit/>
          </a:bodyPr>
          <a:lstStyle/>
          <a:p>
            <a:r>
              <a:rPr lang="en-GB" sz="5400" dirty="0"/>
              <a:t>Agenda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25F04C-6A80-40E5-8E0D-08417A3C7AE4}"/>
              </a:ext>
            </a:extLst>
          </p:cNvPr>
          <p:cNvSpPr>
            <a:spLocks noGrp="1"/>
          </p:cNvSpPr>
          <p:nvPr>
            <p:ph idx="1"/>
          </p:nvPr>
        </p:nvSpPr>
        <p:spPr>
          <a:xfrm>
            <a:off x="640080" y="2752436"/>
            <a:ext cx="4243589" cy="3441131"/>
          </a:xfrm>
        </p:spPr>
        <p:txBody>
          <a:bodyPr>
            <a:normAutofit/>
          </a:bodyPr>
          <a:lstStyle/>
          <a:p>
            <a:r>
              <a:rPr lang="en-GB" sz="2200" dirty="0"/>
              <a:t>Minutes of 2025 Meeting</a:t>
            </a:r>
          </a:p>
          <a:p>
            <a:r>
              <a:rPr lang="en-GB" sz="2200" dirty="0"/>
              <a:t>Matters Arising</a:t>
            </a:r>
          </a:p>
          <a:p>
            <a:r>
              <a:rPr lang="en-GB" sz="2200" dirty="0"/>
              <a:t>Updates from your County Councillor &amp; District Councillors</a:t>
            </a:r>
          </a:p>
          <a:p>
            <a:r>
              <a:rPr lang="en-GB" sz="2200" dirty="0"/>
              <a:t>Annual report from the Parish Council </a:t>
            </a:r>
          </a:p>
        </p:txBody>
      </p:sp>
      <p:pic>
        <p:nvPicPr>
          <p:cNvPr id="5" name="Picture 4">
            <a:extLst>
              <a:ext uri="{FF2B5EF4-FFF2-40B4-BE49-F238E27FC236}">
                <a16:creationId xmlns:a16="http://schemas.microsoft.com/office/drawing/2014/main" id="{C7A41D02-6885-4283-B234-513CE43B04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201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9.New Footpath</a:t>
            </a:r>
          </a:p>
        </p:txBody>
      </p:sp>
      <p:pic>
        <p:nvPicPr>
          <p:cNvPr id="6" name="Content Placeholder 5"/>
          <p:cNvPicPr>
            <a:picLocks noGrp="1"/>
          </p:cNvPicPr>
          <p:nvPr>
            <p:ph idx="1"/>
          </p:nvPr>
        </p:nvPicPr>
        <p:blipFill rotWithShape="1">
          <a:blip r:embed="rId2"/>
          <a:srcRect l="5924" t="16666" r="3882" b="6973"/>
          <a:stretch/>
        </p:blipFill>
        <p:spPr bwMode="auto">
          <a:xfrm>
            <a:off x="1527471" y="1825625"/>
            <a:ext cx="9137057"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145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10.The Concourse</a:t>
            </a:r>
          </a:p>
        </p:txBody>
      </p:sp>
      <p:pic>
        <p:nvPicPr>
          <p:cNvPr id="4" name="Content Placeholder 3"/>
          <p:cNvPicPr>
            <a:picLocks noGrp="1"/>
          </p:cNvPicPr>
          <p:nvPr>
            <p:ph idx="1"/>
          </p:nvPr>
        </p:nvPicPr>
        <p:blipFill>
          <a:blip r:embed="rId2"/>
          <a:stretch>
            <a:fillRect/>
          </a:stretch>
        </p:blipFill>
        <p:spPr>
          <a:xfrm>
            <a:off x="1975449" y="1199071"/>
            <a:ext cx="7539487" cy="5727940"/>
          </a:xfrm>
          <a:prstGeom prst="rect">
            <a:avLst/>
          </a:prstGeom>
        </p:spPr>
      </p:pic>
    </p:spTree>
    <p:extLst>
      <p:ext uri="{BB962C8B-B14F-4D97-AF65-F5344CB8AC3E}">
        <p14:creationId xmlns:p14="http://schemas.microsoft.com/office/powerpoint/2010/main" val="214329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11.The Concourse</a:t>
            </a:r>
          </a:p>
        </p:txBody>
      </p:sp>
      <p:sp>
        <p:nvSpPr>
          <p:cNvPr id="3" name="Content Placeholder 2"/>
          <p:cNvSpPr>
            <a:spLocks noGrp="1"/>
          </p:cNvSpPr>
          <p:nvPr>
            <p:ph idx="1"/>
          </p:nvPr>
        </p:nvSpPr>
        <p:spPr/>
        <p:txBody>
          <a:bodyPr/>
          <a:lstStyle/>
          <a:p>
            <a:pPr marL="0" indent="0">
              <a:buNone/>
            </a:pPr>
            <a:r>
              <a:rPr lang="en-GB" b="1" u="sng" dirty="0"/>
              <a:t>Condition 20:</a:t>
            </a:r>
          </a:p>
          <a:p>
            <a:r>
              <a:rPr lang="en-GB" dirty="0"/>
              <a:t>Requires the construction of a pavement along the northern side of Clappers Lane. The Parish Council are opposed to this as is the developer: over urbanisation of Clappers Lane. There is now a pavement/footpath off the road through Fossil Bay.</a:t>
            </a:r>
          </a:p>
          <a:p>
            <a:pPr marL="0" indent="0">
              <a:buNone/>
            </a:pPr>
            <a:r>
              <a:rPr lang="en-GB" b="1" u="sng" dirty="0"/>
              <a:t>Condition 8:</a:t>
            </a:r>
          </a:p>
          <a:p>
            <a:r>
              <a:rPr lang="en-GB" dirty="0"/>
              <a:t>Sewerage condition has been “discharged”, even though it is on the same network as Fossil Bay.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2730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58775"/>
            <a:ext cx="10515600" cy="1325563"/>
          </a:xfrm>
        </p:spPr>
        <p:txBody>
          <a:bodyPr/>
          <a:lstStyle/>
          <a:p>
            <a:r>
              <a:rPr lang="en-GB" dirty="0"/>
              <a:t>12.Medmerry Park – Illustrative Masterplan</a:t>
            </a:r>
          </a:p>
        </p:txBody>
      </p:sp>
      <p:pic>
        <p:nvPicPr>
          <p:cNvPr id="8" name="Content Placeholder 7"/>
          <p:cNvPicPr>
            <a:picLocks noGrp="1"/>
          </p:cNvPicPr>
          <p:nvPr>
            <p:ph idx="1"/>
          </p:nvPr>
        </p:nvPicPr>
        <p:blipFill rotWithShape="1">
          <a:blip r:embed="rId2"/>
          <a:srcRect l="15426" t="10925" r="20540" b="4086"/>
          <a:stretch/>
        </p:blipFill>
        <p:spPr bwMode="auto">
          <a:xfrm>
            <a:off x="655607" y="698740"/>
            <a:ext cx="9135373" cy="6426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83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13.Medmerry Park</a:t>
            </a:r>
          </a:p>
        </p:txBody>
      </p:sp>
      <p:sp>
        <p:nvSpPr>
          <p:cNvPr id="3" name="Content Placeholder 2"/>
          <p:cNvSpPr>
            <a:spLocks noGrp="1"/>
          </p:cNvSpPr>
          <p:nvPr>
            <p:ph idx="1"/>
          </p:nvPr>
        </p:nvSpPr>
        <p:spPr/>
        <p:txBody>
          <a:bodyPr/>
          <a:lstStyle/>
          <a:p>
            <a:r>
              <a:rPr lang="en-GB" dirty="0"/>
              <a:t>Still closed after tidal inundation of April 2024</a:t>
            </a:r>
          </a:p>
          <a:p>
            <a:pPr marL="0" indent="0">
              <a:buNone/>
            </a:pPr>
            <a:endParaRPr lang="en-GB" dirty="0"/>
          </a:p>
          <a:p>
            <a:r>
              <a:rPr lang="en-GB" dirty="0"/>
              <a:t>Planning Application still open but nothing since August 2024 </a:t>
            </a:r>
          </a:p>
          <a:p>
            <a:pPr marL="0" indent="0">
              <a:buNone/>
            </a:pPr>
            <a:endParaRPr lang="en-GB" dirty="0"/>
          </a:p>
          <a:p>
            <a:r>
              <a:rPr lang="en-GB" dirty="0"/>
              <a:t>The owners – Cove - are buying out the leaseholders and are in dispute with their insurers.</a:t>
            </a:r>
          </a:p>
          <a:p>
            <a:pPr marL="0" indent="0">
              <a:buNone/>
            </a:pPr>
            <a:r>
              <a:rPr lang="en-GB" dirty="0"/>
              <a:t> </a:t>
            </a:r>
          </a:p>
          <a:p>
            <a:endParaRPr lang="en-GB" dirty="0"/>
          </a:p>
        </p:txBody>
      </p:sp>
    </p:spTree>
    <p:extLst>
      <p:ext uri="{BB962C8B-B14F-4D97-AF65-F5344CB8AC3E}">
        <p14:creationId xmlns:p14="http://schemas.microsoft.com/office/powerpoint/2010/main" val="10416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14.Community Infrastructure Levy</a:t>
            </a:r>
          </a:p>
        </p:txBody>
      </p:sp>
      <p:sp>
        <p:nvSpPr>
          <p:cNvPr id="3" name="Content Placeholder 2"/>
          <p:cNvSpPr>
            <a:spLocks noGrp="1"/>
          </p:cNvSpPr>
          <p:nvPr>
            <p:ph idx="1"/>
          </p:nvPr>
        </p:nvSpPr>
        <p:spPr/>
        <p:txBody>
          <a:bodyPr>
            <a:normAutofit/>
          </a:bodyPr>
          <a:lstStyle/>
          <a:p>
            <a:r>
              <a:rPr lang="en-GB" dirty="0"/>
              <a:t>We have £113,000.  Have to spend within 5 years of receipt. </a:t>
            </a:r>
          </a:p>
          <a:p>
            <a:r>
              <a:rPr lang="en-GB" dirty="0"/>
              <a:t>Spending Plans guided by our 5 year Parish Plan/IBP/Resident Views</a:t>
            </a:r>
          </a:p>
          <a:p>
            <a:r>
              <a:rPr lang="en-GB" dirty="0"/>
              <a:t>Priorities: - Bike Stands – in progress</a:t>
            </a:r>
          </a:p>
          <a:p>
            <a:pPr marL="0" indent="0">
              <a:buNone/>
            </a:pPr>
            <a:r>
              <a:rPr lang="en-GB" dirty="0"/>
              <a:t>                     - Village Gateways – complete</a:t>
            </a:r>
          </a:p>
          <a:p>
            <a:pPr marL="0" indent="0">
              <a:buNone/>
            </a:pPr>
            <a:r>
              <a:rPr lang="en-GB" dirty="0"/>
              <a:t>                     - Footpaths and </a:t>
            </a:r>
            <a:r>
              <a:rPr lang="en-GB" dirty="0" err="1"/>
              <a:t>Cycleways</a:t>
            </a:r>
            <a:r>
              <a:rPr lang="en-GB" dirty="0"/>
              <a:t> upgrades- in progress</a:t>
            </a:r>
          </a:p>
          <a:p>
            <a:pPr marL="0" indent="0">
              <a:buNone/>
            </a:pPr>
            <a:r>
              <a:rPr lang="en-GB" dirty="0"/>
              <a:t>                     - Biodiversity, </a:t>
            </a:r>
            <a:r>
              <a:rPr lang="en-GB" dirty="0" err="1"/>
              <a:t>inc.</a:t>
            </a:r>
            <a:r>
              <a:rPr lang="en-GB" dirty="0"/>
              <a:t> tree planting                                         </a:t>
            </a:r>
          </a:p>
          <a:p>
            <a:pPr marL="0" indent="0">
              <a:buNone/>
            </a:pPr>
            <a:r>
              <a:rPr lang="en-GB" dirty="0"/>
              <a:t>	          - </a:t>
            </a:r>
            <a:r>
              <a:rPr lang="en-GB" u="sng" dirty="0"/>
              <a:t>Land Purchase - Allotments</a:t>
            </a:r>
          </a:p>
        </p:txBody>
      </p:sp>
    </p:spTree>
    <p:extLst>
      <p:ext uri="{BB962C8B-B14F-4D97-AF65-F5344CB8AC3E}">
        <p14:creationId xmlns:p14="http://schemas.microsoft.com/office/powerpoint/2010/main" val="168530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15.Land for Sale – Any Thoughts?</a:t>
            </a:r>
          </a:p>
        </p:txBody>
      </p:sp>
      <p:pic>
        <p:nvPicPr>
          <p:cNvPr id="4" name="Content Placeholder 3"/>
          <p:cNvPicPr>
            <a:picLocks noGrp="1"/>
          </p:cNvPicPr>
          <p:nvPr>
            <p:ph idx="1"/>
          </p:nvPr>
        </p:nvPicPr>
        <p:blipFill rotWithShape="1">
          <a:blip r:embed="rId2"/>
          <a:srcRect l="3027" t="15584" r="3138" b="7592"/>
          <a:stretch/>
        </p:blipFill>
        <p:spPr bwMode="auto">
          <a:xfrm>
            <a:off x="1371692" y="1825625"/>
            <a:ext cx="9448616"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732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16.Other Achievements &amp; Activities</a:t>
            </a:r>
          </a:p>
        </p:txBody>
      </p:sp>
      <p:sp>
        <p:nvSpPr>
          <p:cNvPr id="3" name="Content Placeholder 2"/>
          <p:cNvSpPr>
            <a:spLocks noGrp="1"/>
          </p:cNvSpPr>
          <p:nvPr>
            <p:ph idx="1"/>
          </p:nvPr>
        </p:nvSpPr>
        <p:spPr/>
        <p:txBody>
          <a:bodyPr/>
          <a:lstStyle/>
          <a:p>
            <a:r>
              <a:rPr lang="en-GB" dirty="0"/>
              <a:t>Meeting with our MP – she listened</a:t>
            </a:r>
          </a:p>
          <a:p>
            <a:pPr marL="0" indent="0">
              <a:buNone/>
            </a:pPr>
            <a:endParaRPr lang="en-GB" dirty="0"/>
          </a:p>
          <a:p>
            <a:r>
              <a:rPr lang="en-GB" dirty="0"/>
              <a:t>Consulted on Local Government Restructuring – 8 authorities to 1 or 2 in Unitary Authorities in West Sussex + new mayoral authority</a:t>
            </a:r>
          </a:p>
          <a:p>
            <a:pPr marL="0" indent="0">
              <a:buNone/>
            </a:pPr>
            <a:endParaRPr lang="en-GB" dirty="0"/>
          </a:p>
          <a:p>
            <a:r>
              <a:rPr lang="en-GB" dirty="0"/>
              <a:t>Removed illegally installed culvert</a:t>
            </a:r>
          </a:p>
          <a:p>
            <a:endParaRPr lang="en-GB" dirty="0"/>
          </a:p>
        </p:txBody>
      </p:sp>
    </p:spTree>
    <p:extLst>
      <p:ext uri="{BB962C8B-B14F-4D97-AF65-F5344CB8AC3E}">
        <p14:creationId xmlns:p14="http://schemas.microsoft.com/office/powerpoint/2010/main" val="125062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045A98-9C89-4CDB-AE81-7DF0C87DD58A}"/>
              </a:ext>
            </a:extLst>
          </p:cNvPr>
          <p:cNvSpPr txBox="1"/>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dirty="0">
                <a:latin typeface="+mj-lt"/>
                <a:ea typeface="+mj-ea"/>
                <a:cs typeface="+mj-cs"/>
              </a:rPr>
              <a:t>Any questions or Comments?</a:t>
            </a:r>
          </a:p>
        </p:txBody>
      </p:sp>
      <p:pic>
        <p:nvPicPr>
          <p:cNvPr id="5" name="Picture 4" descr="Question mark on green pastel background">
            <a:extLst>
              <a:ext uri="{FF2B5EF4-FFF2-40B4-BE49-F238E27FC236}">
                <a16:creationId xmlns:a16="http://schemas.microsoft.com/office/drawing/2014/main" id="{BB610525-B5ED-47DD-821E-51E2C2F5E5CD}"/>
              </a:ext>
            </a:extLst>
          </p:cNvPr>
          <p:cNvPicPr>
            <a:picLocks noChangeAspect="1"/>
          </p:cNvPicPr>
          <p:nvPr/>
        </p:nvPicPr>
        <p:blipFill rotWithShape="1">
          <a:blip r:embed="rId2">
            <a:extLst>
              <a:ext uri="{28A0092B-C50C-407E-A947-70E740481C1C}">
                <a14:useLocalDpi xmlns:a14="http://schemas.microsoft.com/office/drawing/2010/main" val="0"/>
              </a:ext>
            </a:extLst>
          </a:blip>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860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128B42-3714-4C40-AD80-1DFFCFDF4D16}"/>
              </a:ext>
            </a:extLst>
          </p:cNvPr>
          <p:cNvSpPr>
            <a:spLocks noGrp="1"/>
          </p:cNvSpPr>
          <p:nvPr>
            <p:ph type="ctrTitle"/>
          </p:nvPr>
        </p:nvSpPr>
        <p:spPr>
          <a:xfrm>
            <a:off x="1314824" y="735106"/>
            <a:ext cx="10053763" cy="2928470"/>
          </a:xfrm>
        </p:spPr>
        <p:txBody>
          <a:bodyPr anchor="b">
            <a:normAutofit/>
          </a:bodyPr>
          <a:lstStyle/>
          <a:p>
            <a:pPr algn="l"/>
            <a:r>
              <a:rPr lang="en-GB" sz="6600" dirty="0">
                <a:solidFill>
                  <a:srgbClr val="FFFFFF"/>
                </a:solidFill>
              </a:rPr>
              <a:t>Annual Parish Council Report:</a:t>
            </a:r>
            <a:br>
              <a:rPr lang="en-GB" sz="6600" dirty="0">
                <a:solidFill>
                  <a:srgbClr val="FFFFFF"/>
                </a:solidFill>
              </a:rPr>
            </a:br>
            <a:r>
              <a:rPr lang="en-GB" sz="6600" dirty="0">
                <a:solidFill>
                  <a:srgbClr val="FFFFFF"/>
                </a:solidFill>
              </a:rPr>
              <a:t>Achievements &amp; Risks</a:t>
            </a:r>
          </a:p>
        </p:txBody>
      </p:sp>
      <p:sp>
        <p:nvSpPr>
          <p:cNvPr id="3" name="Subtitle 2">
            <a:extLst>
              <a:ext uri="{FF2B5EF4-FFF2-40B4-BE49-F238E27FC236}">
                <a16:creationId xmlns:a16="http://schemas.microsoft.com/office/drawing/2014/main" id="{1B3AA628-0AB5-4D76-BC51-8229541A21AA}"/>
              </a:ext>
            </a:extLst>
          </p:cNvPr>
          <p:cNvSpPr>
            <a:spLocks noGrp="1"/>
          </p:cNvSpPr>
          <p:nvPr>
            <p:ph type="subTitle" idx="1"/>
          </p:nvPr>
        </p:nvSpPr>
        <p:spPr>
          <a:xfrm>
            <a:off x="1350682" y="4870824"/>
            <a:ext cx="10005951" cy="1458258"/>
          </a:xfrm>
        </p:spPr>
        <p:txBody>
          <a:bodyPr anchor="ctr">
            <a:normAutofit/>
          </a:bodyPr>
          <a:lstStyle/>
          <a:p>
            <a:pPr algn="l"/>
            <a:r>
              <a:rPr lang="en-GB" dirty="0"/>
              <a:t>10 March 2026</a:t>
            </a:r>
          </a:p>
        </p:txBody>
      </p:sp>
    </p:spTree>
    <p:extLst>
      <p:ext uri="{BB962C8B-B14F-4D97-AF65-F5344CB8AC3E}">
        <p14:creationId xmlns:p14="http://schemas.microsoft.com/office/powerpoint/2010/main" val="310251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2.Our New Clerk – Vicky Middleton-Head </a:t>
            </a:r>
          </a:p>
        </p:txBody>
      </p:sp>
      <p:sp>
        <p:nvSpPr>
          <p:cNvPr id="3" name="Content Placeholder 2"/>
          <p:cNvSpPr>
            <a:spLocks noGrp="1"/>
          </p:cNvSpPr>
          <p:nvPr>
            <p:ph idx="1"/>
          </p:nvPr>
        </p:nvSpPr>
        <p:spPr/>
        <p:txBody>
          <a:bodyPr/>
          <a:lstStyle/>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486" y="1825625"/>
            <a:ext cx="4278701" cy="4739077"/>
          </a:xfrm>
          <a:prstGeom prst="rect">
            <a:avLst/>
          </a:prstGeom>
        </p:spPr>
      </p:pic>
    </p:spTree>
    <p:extLst>
      <p:ext uri="{BB962C8B-B14F-4D97-AF65-F5344CB8AC3E}">
        <p14:creationId xmlns:p14="http://schemas.microsoft.com/office/powerpoint/2010/main" val="419947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3.Parish Council Meetings</a:t>
            </a:r>
          </a:p>
        </p:txBody>
      </p:sp>
      <p:sp>
        <p:nvSpPr>
          <p:cNvPr id="3" name="Content Placeholder 2"/>
          <p:cNvSpPr>
            <a:spLocks noGrp="1"/>
          </p:cNvSpPr>
          <p:nvPr>
            <p:ph idx="1"/>
          </p:nvPr>
        </p:nvSpPr>
        <p:spPr/>
        <p:txBody>
          <a:bodyPr/>
          <a:lstStyle/>
          <a:p>
            <a:r>
              <a:rPr lang="en-GB" dirty="0"/>
              <a:t>Full Council – 5 times per year</a:t>
            </a:r>
          </a:p>
          <a:p>
            <a:endParaRPr lang="en-GB" dirty="0"/>
          </a:p>
          <a:p>
            <a:r>
              <a:rPr lang="en-GB" dirty="0"/>
              <a:t>Planning Committee – 10 times per year</a:t>
            </a:r>
          </a:p>
          <a:p>
            <a:pPr marL="0" indent="0">
              <a:buNone/>
            </a:pPr>
            <a:endParaRPr lang="en-GB" dirty="0"/>
          </a:p>
          <a:p>
            <a:r>
              <a:rPr lang="en-GB" dirty="0"/>
              <a:t>Employment Committee – 2 times a year</a:t>
            </a:r>
          </a:p>
          <a:p>
            <a:pPr marL="0" indent="0">
              <a:buNone/>
            </a:pPr>
            <a:endParaRPr lang="en-GB" dirty="0"/>
          </a:p>
          <a:p>
            <a:r>
              <a:rPr lang="en-GB" dirty="0"/>
              <a:t>Lots of External Meetings</a:t>
            </a:r>
          </a:p>
          <a:p>
            <a:endParaRPr lang="en-GB" dirty="0"/>
          </a:p>
        </p:txBody>
      </p:sp>
    </p:spTree>
    <p:extLst>
      <p:ext uri="{BB962C8B-B14F-4D97-AF65-F5344CB8AC3E}">
        <p14:creationId xmlns:p14="http://schemas.microsoft.com/office/powerpoint/2010/main" val="71766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4.Planning Applications</a:t>
            </a:r>
          </a:p>
        </p:txBody>
      </p:sp>
      <p:sp>
        <p:nvSpPr>
          <p:cNvPr id="3" name="Content Placeholder 2"/>
          <p:cNvSpPr>
            <a:spLocks noGrp="1"/>
          </p:cNvSpPr>
          <p:nvPr>
            <p:ph idx="1"/>
          </p:nvPr>
        </p:nvSpPr>
        <p:spPr/>
        <p:txBody>
          <a:bodyPr>
            <a:normAutofit lnSpcReduction="10000"/>
          </a:bodyPr>
          <a:lstStyle/>
          <a:p>
            <a:r>
              <a:rPr lang="en-GB" dirty="0"/>
              <a:t>Over the last year we have dealt with 31 new planning applications in the parish- we are a Statutory Consultee:</a:t>
            </a:r>
          </a:p>
          <a:p>
            <a:pPr marL="0" indent="0">
              <a:buNone/>
            </a:pPr>
            <a:r>
              <a:rPr lang="en-GB" dirty="0"/>
              <a:t>	- Extensions </a:t>
            </a:r>
          </a:p>
          <a:p>
            <a:pPr marL="0" indent="0">
              <a:buNone/>
            </a:pPr>
            <a:r>
              <a:rPr lang="en-GB" dirty="0"/>
              <a:t>	- Outbuildings </a:t>
            </a:r>
          </a:p>
          <a:p>
            <a:pPr marL="0" indent="0">
              <a:buNone/>
            </a:pPr>
            <a:r>
              <a:rPr lang="en-GB" dirty="0"/>
              <a:t>	- Caravans</a:t>
            </a:r>
          </a:p>
          <a:p>
            <a:pPr marL="0" indent="0">
              <a:buNone/>
            </a:pPr>
            <a:r>
              <a:rPr lang="en-GB" dirty="0"/>
              <a:t>	- Trees</a:t>
            </a:r>
          </a:p>
          <a:p>
            <a:pPr marL="0" indent="0">
              <a:buNone/>
            </a:pPr>
            <a:r>
              <a:rPr lang="en-GB" dirty="0"/>
              <a:t>	- Class Q new housing- permitted development</a:t>
            </a:r>
          </a:p>
          <a:p>
            <a:pPr marL="0" indent="0">
              <a:buNone/>
            </a:pPr>
            <a:r>
              <a:rPr lang="en-GB" dirty="0"/>
              <a:t>	- </a:t>
            </a:r>
            <a:r>
              <a:rPr lang="en-GB" u="sng" dirty="0"/>
              <a:t>Conditions</a:t>
            </a:r>
          </a:p>
          <a:p>
            <a:pPr marL="0" indent="0">
              <a:buNone/>
            </a:pPr>
            <a:r>
              <a:rPr lang="en-GB" dirty="0"/>
              <a:t>	</a:t>
            </a:r>
          </a:p>
        </p:txBody>
      </p:sp>
    </p:spTree>
    <p:extLst>
      <p:ext uri="{BB962C8B-B14F-4D97-AF65-F5344CB8AC3E}">
        <p14:creationId xmlns:p14="http://schemas.microsoft.com/office/powerpoint/2010/main" val="421778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8" y="-18039"/>
            <a:ext cx="10515600" cy="1325563"/>
          </a:xfrm>
        </p:spPr>
        <p:txBody>
          <a:bodyPr/>
          <a:lstStyle/>
          <a:p>
            <a:r>
              <a:rPr lang="en-GB" dirty="0"/>
              <a:t>5.Clappers Lane – Illustrative Masterplan</a:t>
            </a:r>
          </a:p>
        </p:txBody>
      </p:sp>
      <p:pic>
        <p:nvPicPr>
          <p:cNvPr id="5" name="Content Placeholder 4"/>
          <p:cNvPicPr>
            <a:picLocks noGrp="1"/>
          </p:cNvPicPr>
          <p:nvPr>
            <p:ph idx="1"/>
          </p:nvPr>
        </p:nvPicPr>
        <p:blipFill rotWithShape="1">
          <a:blip r:embed="rId2"/>
          <a:srcRect l="1890" t="10484" b="4580"/>
          <a:stretch/>
        </p:blipFill>
        <p:spPr>
          <a:xfrm>
            <a:off x="457200" y="923026"/>
            <a:ext cx="10106580" cy="5805578"/>
          </a:xfrm>
          <a:prstGeom prst="rect">
            <a:avLst/>
          </a:prstGeom>
        </p:spPr>
      </p:pic>
    </p:spTree>
    <p:extLst>
      <p:ext uri="{BB962C8B-B14F-4D97-AF65-F5344CB8AC3E}">
        <p14:creationId xmlns:p14="http://schemas.microsoft.com/office/powerpoint/2010/main" val="404368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6.Lakeside?</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926345" y="1293962"/>
            <a:ext cx="6193767" cy="52362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3962"/>
            <a:ext cx="5671757" cy="5236234"/>
          </a:xfrm>
          <a:prstGeom prst="rect">
            <a:avLst/>
          </a:prstGeom>
        </p:spPr>
      </p:pic>
    </p:spTree>
    <p:extLst>
      <p:ext uri="{BB962C8B-B14F-4D97-AF65-F5344CB8AC3E}">
        <p14:creationId xmlns:p14="http://schemas.microsoft.com/office/powerpoint/2010/main" val="140664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7.Clappers Lane: Fossil Bay</a:t>
            </a:r>
          </a:p>
        </p:txBody>
      </p:sp>
      <p:sp>
        <p:nvSpPr>
          <p:cNvPr id="3" name="Content Placeholder 2"/>
          <p:cNvSpPr>
            <a:spLocks noGrp="1"/>
          </p:cNvSpPr>
          <p:nvPr>
            <p:ph idx="1"/>
          </p:nvPr>
        </p:nvSpPr>
        <p:spPr>
          <a:xfrm>
            <a:off x="612475" y="1337094"/>
            <a:ext cx="10990053" cy="5115464"/>
          </a:xfrm>
        </p:spPr>
        <p:txBody>
          <a:bodyPr/>
          <a:lstStyle/>
          <a:p>
            <a:pPr>
              <a:buFontTx/>
              <a:buChar char="-"/>
            </a:pPr>
            <a:r>
              <a:rPr lang="en-GB" b="1" u="sng" dirty="0"/>
              <a:t>Condition 22 (now 9)- Round 1</a:t>
            </a:r>
            <a:r>
              <a:rPr lang="en-GB" u="sng" dirty="0"/>
              <a:t>:</a:t>
            </a:r>
          </a:p>
          <a:p>
            <a:pPr marL="0" indent="0">
              <a:buNone/>
            </a:pPr>
            <a:r>
              <a:rPr lang="en-GB" sz="3200" i="1" dirty="0"/>
              <a:t>“No dwelling hereby permitted shall be occupied until the </a:t>
            </a:r>
            <a:r>
              <a:rPr lang="en-GB" sz="3200" i="1" u="sng" dirty="0"/>
              <a:t>off-site</a:t>
            </a:r>
            <a:r>
              <a:rPr lang="en-GB" sz="3200" i="1" dirty="0"/>
              <a:t> foul drainage infrastructure necessary to serve the development is operational and it is confirmed in writing by the sewerage undertaker that sufficient sewage capacity exists within the network to accommodate the development.” </a:t>
            </a:r>
          </a:p>
          <a:p>
            <a:pPr>
              <a:buFontTx/>
              <a:buChar char="-"/>
            </a:pPr>
            <a:r>
              <a:rPr lang="en-GB" dirty="0"/>
              <a:t>DW Homes applied to </a:t>
            </a:r>
            <a:r>
              <a:rPr lang="en-GB" u="sng" dirty="0"/>
              <a:t>discharge</a:t>
            </a:r>
            <a:r>
              <a:rPr lang="en-GB" dirty="0"/>
              <a:t> this condition – Refused</a:t>
            </a:r>
          </a:p>
          <a:p>
            <a:pPr marL="0" indent="0">
              <a:buNone/>
            </a:pPr>
            <a:endParaRPr lang="en-GB" dirty="0"/>
          </a:p>
          <a:p>
            <a:pPr>
              <a:buFontTx/>
              <a:buChar char="-"/>
            </a:pPr>
            <a:r>
              <a:rPr lang="en-GB" dirty="0"/>
              <a:t>Earnley PC met with DW Homes Technical Director on 2 occasions</a:t>
            </a:r>
          </a:p>
          <a:p>
            <a:pPr marL="0" indent="0">
              <a:buNone/>
            </a:pPr>
            <a:endParaRPr lang="en-GB" dirty="0"/>
          </a:p>
          <a:p>
            <a:pPr marL="0" indent="0">
              <a:buNone/>
            </a:pPr>
            <a:endParaRPr lang="en-GB" dirty="0"/>
          </a:p>
          <a:p>
            <a:pPr marL="0" indent="0">
              <a:buNone/>
            </a:pPr>
            <a:endParaRPr lang="en-GB" i="1" dirty="0"/>
          </a:p>
        </p:txBody>
      </p:sp>
    </p:spTree>
    <p:extLst>
      <p:ext uri="{BB962C8B-B14F-4D97-AF65-F5344CB8AC3E}">
        <p14:creationId xmlns:p14="http://schemas.microsoft.com/office/powerpoint/2010/main" val="234308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631"/>
            <a:ext cx="10515600" cy="1023727"/>
          </a:xfrm>
        </p:spPr>
        <p:txBody>
          <a:bodyPr/>
          <a:lstStyle/>
          <a:p>
            <a:r>
              <a:rPr lang="en-GB" dirty="0"/>
              <a:t>8.Clappers Lane: Fossil Bay</a:t>
            </a:r>
          </a:p>
        </p:txBody>
      </p:sp>
      <p:sp>
        <p:nvSpPr>
          <p:cNvPr id="3" name="Content Placeholder 2"/>
          <p:cNvSpPr>
            <a:spLocks noGrp="1"/>
          </p:cNvSpPr>
          <p:nvPr>
            <p:ph idx="1"/>
          </p:nvPr>
        </p:nvSpPr>
        <p:spPr>
          <a:xfrm>
            <a:off x="838200" y="1337094"/>
            <a:ext cx="10515600" cy="4839869"/>
          </a:xfrm>
        </p:spPr>
        <p:txBody>
          <a:bodyPr/>
          <a:lstStyle/>
          <a:p>
            <a:pPr marL="0" indent="0">
              <a:buNone/>
            </a:pPr>
            <a:r>
              <a:rPr lang="en-GB" b="1" u="sng" dirty="0"/>
              <a:t>Condition 22 (now 9)- Round 2</a:t>
            </a:r>
            <a:r>
              <a:rPr lang="en-GB" u="sng" dirty="0"/>
              <a:t>:</a:t>
            </a:r>
          </a:p>
          <a:p>
            <a:pPr>
              <a:buFontTx/>
              <a:buChar char="-"/>
            </a:pPr>
            <a:r>
              <a:rPr lang="en-GB" dirty="0"/>
              <a:t>DW Homes then submitted a Section 73 application to vary the condition to allow 50 occupations with RTC underground storage tanks in place- This has also been refused.</a:t>
            </a:r>
          </a:p>
          <a:p>
            <a:pPr>
              <a:buFontTx/>
              <a:buChar char="-"/>
            </a:pPr>
            <a:r>
              <a:rPr lang="en-GB" dirty="0"/>
              <a:t>To be clear, our objective is to get Southern Water to upgrade the local sewerage infrastructure in order to safeguard existing local residents.  We cannot prevent Fossil Bay going ahead, although all marketing has stopped.</a:t>
            </a:r>
          </a:p>
          <a:p>
            <a:pPr marL="0" indent="0">
              <a:buNone/>
            </a:pPr>
            <a:endParaRPr lang="en-GB" dirty="0"/>
          </a:p>
          <a:p>
            <a:pPr>
              <a:buFontTx/>
              <a:buChar char="-"/>
            </a:pPr>
            <a:r>
              <a:rPr lang="en-GB" dirty="0"/>
              <a:t>EXPECT AN APPEAL!</a:t>
            </a:r>
          </a:p>
          <a:p>
            <a:pPr marL="0" indent="0">
              <a:buNone/>
            </a:pPr>
            <a:endParaRPr lang="en-GB" dirty="0"/>
          </a:p>
          <a:p>
            <a:endParaRPr lang="en-GB" dirty="0"/>
          </a:p>
        </p:txBody>
      </p:sp>
    </p:spTree>
    <p:extLst>
      <p:ext uri="{BB962C8B-B14F-4D97-AF65-F5344CB8AC3E}">
        <p14:creationId xmlns:p14="http://schemas.microsoft.com/office/powerpoint/2010/main" val="1804213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d83152-11fe-4a52-9676-40e26fd22b89">
      <UserInfo>
        <DisplayName>Robert Carey</DisplayName>
        <AccountId>16</AccountId>
        <AccountType/>
      </UserInfo>
    </SharedWithUsers>
    <TaxCatchAll xmlns="c2d83152-11fe-4a52-9676-40e26fd22b89" xsi:nil="true"/>
    <lcf76f155ced4ddcb4097134ff3c332f xmlns="ba10aea6-83a9-4cfe-af09-df96d10c1e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47E33989E6224AB491B9C3B96D56FB" ma:contentTypeVersion="16" ma:contentTypeDescription="Create a new document." ma:contentTypeScope="" ma:versionID="e48888f1d3038238a4ab6e5c83a0e537">
  <xsd:schema xmlns:xsd="http://www.w3.org/2001/XMLSchema" xmlns:xs="http://www.w3.org/2001/XMLSchema" xmlns:p="http://schemas.microsoft.com/office/2006/metadata/properties" xmlns:ns2="ba10aea6-83a9-4cfe-af09-df96d10c1e0a" xmlns:ns3="c2d83152-11fe-4a52-9676-40e26fd22b89" targetNamespace="http://schemas.microsoft.com/office/2006/metadata/properties" ma:root="true" ma:fieldsID="71dff5f3714d9fb518c0fb641a4de9bc" ns2:_="" ns3:_="">
    <xsd:import namespace="ba10aea6-83a9-4cfe-af09-df96d10c1e0a"/>
    <xsd:import namespace="c2d83152-11fe-4a52-9676-40e26fd22b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0aea6-83a9-4cfe-af09-df96d10c1e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bad5b7-aef5-42a8-8170-0aaba68734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d83152-11fe-4a52-9676-40e26fd22b8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13eddaa-ec66-4b1c-81e4-3c091d76e2f5}" ma:internalName="TaxCatchAll" ma:showField="CatchAllData" ma:web="c2d83152-11fe-4a52-9676-40e26fd22b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A6A8B-2D47-4FF6-87BA-9A14FFC67721}">
  <ds:schemaRefs>
    <ds:schemaRef ds:uri="http://www.w3.org/XML/1998/namespace"/>
    <ds:schemaRef ds:uri="http://purl.org/dc/terms/"/>
    <ds:schemaRef ds:uri="c2d83152-11fe-4a52-9676-40e26fd22b89"/>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a10aea6-83a9-4cfe-af09-df96d10c1e0a"/>
    <ds:schemaRef ds:uri="http://schemas.microsoft.com/office/2006/metadata/properties"/>
  </ds:schemaRefs>
</ds:datastoreItem>
</file>

<file path=customXml/itemProps2.xml><?xml version="1.0" encoding="utf-8"?>
<ds:datastoreItem xmlns:ds="http://schemas.openxmlformats.org/officeDocument/2006/customXml" ds:itemID="{C961DA11-CC5A-479D-8179-4A45892EFCB5}">
  <ds:schemaRefs>
    <ds:schemaRef ds:uri="http://schemas.microsoft.com/sharepoint/v3/contenttype/forms"/>
  </ds:schemaRefs>
</ds:datastoreItem>
</file>

<file path=customXml/itemProps3.xml><?xml version="1.0" encoding="utf-8"?>
<ds:datastoreItem xmlns:ds="http://schemas.openxmlformats.org/officeDocument/2006/customXml" ds:itemID="{9864746F-DBD6-4A10-B98D-67CAF7271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10aea6-83a9-4cfe-af09-df96d10c1e0a"/>
    <ds:schemaRef ds:uri="c2d83152-11fe-4a52-9676-40e26fd22b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2076</TotalTime>
  <Words>554</Words>
  <Application>Microsoft Office PowerPoint</Application>
  <PresentationFormat>Widescreen</PresentationFormat>
  <Paragraphs>74</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Agenda </vt:lpstr>
      <vt:lpstr>Annual Parish Council Report: Achievements &amp; Risks</vt:lpstr>
      <vt:lpstr>2.Our New Clerk – Vicky Middleton-Head </vt:lpstr>
      <vt:lpstr>3.Parish Council Meetings</vt:lpstr>
      <vt:lpstr>4.Planning Applications</vt:lpstr>
      <vt:lpstr>5.Clappers Lane – Illustrative Masterplan</vt:lpstr>
      <vt:lpstr>6.Lakeside?</vt:lpstr>
      <vt:lpstr>7.Clappers Lane: Fossil Bay</vt:lpstr>
      <vt:lpstr>8.Clappers Lane: Fossil Bay</vt:lpstr>
      <vt:lpstr>9.New Footpath</vt:lpstr>
      <vt:lpstr>10.The Concourse</vt:lpstr>
      <vt:lpstr>11.The Concourse</vt:lpstr>
      <vt:lpstr>12.Medmerry Park – Illustrative Masterplan</vt:lpstr>
      <vt:lpstr>13.Medmerry Park</vt:lpstr>
      <vt:lpstr>14.Community Infrastructure Levy</vt:lpstr>
      <vt:lpstr>15.Land for Sale – Any Thoughts?</vt:lpstr>
      <vt:lpstr>16.Other Achievements &amp;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Meeting of Electors</dc:title>
  <dc:creator>Louise Chater</dc:creator>
  <cp:lastModifiedBy>Vicky Middleton-Head</cp:lastModifiedBy>
  <cp:revision>112</cp:revision>
  <cp:lastPrinted>2025-03-11T09:23:06Z</cp:lastPrinted>
  <dcterms:created xsi:type="dcterms:W3CDTF">2022-03-10T09:27:10Z</dcterms:created>
  <dcterms:modified xsi:type="dcterms:W3CDTF">2026-03-10T18:33:12Z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0x010100CE47E33989E6224AB491B9C3B96D56FB</vt:lpwstr>
  </property>
  <property fmtid="{D5CDD505-2E9C-101B-9397-08002B2CF9AE}" pid="3" name="MediaServiceImageTags">
    <vt:lpwstr/>
  </property>
</Properties>
</file>